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1"/>
    <p:restoredTop sz="94665"/>
  </p:normalViewPr>
  <p:slideViewPr>
    <p:cSldViewPr snapToGrid="0" snapToObjects="1">
      <p:cViewPr>
        <p:scale>
          <a:sx n="110" d="100"/>
          <a:sy n="110" d="100"/>
        </p:scale>
        <p:origin x="-55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905852C-F53E-9C4C-A78B-C10D2113C2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68D69A65-3941-5445-8022-F36762786F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D9058728-F636-014B-9893-A1E5E307C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E5838-3F4B-E346-87D0-0C1F4A6F8593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D17E15DE-375C-4F4D-911E-464E0B437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B7E58526-D892-AB4F-B89F-F89837830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6AE14-BC32-C744-921D-5B09602B94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4507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215754D-C980-6B43-877B-60321FB24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46D9BE2E-651E-9B4D-9929-B586F945EE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1E076359-BFEF-654E-9A2D-9A90CC307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E5838-3F4B-E346-87D0-0C1F4A6F8593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BEC7F599-39FD-E046-AD4E-9E22C333C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275173EF-3943-0B4A-A843-085570997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6AE14-BC32-C744-921D-5B09602B94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7556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BBBE5061-F3E6-A746-B184-A5CF37940F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54A0D681-8E64-6A4E-89B0-8A28E4BBC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DC5F4B80-9D77-354A-AC1F-6446DA2D7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E5838-3F4B-E346-87D0-0C1F4A6F8593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DDC05FBA-F72B-884D-A02F-4D3AA9A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BA168C92-8E28-704B-A100-B61A0B39C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6AE14-BC32-C744-921D-5B09602B94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9950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A9E813C-FF4C-5A49-A71B-3E992E656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D04AE200-1D6B-9D4A-83B2-D862124968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76CBD30C-FC5C-6744-AC35-F07FBFFA0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E5838-3F4B-E346-87D0-0C1F4A6F8593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8D1AAE09-4253-514F-B4F6-AE578660C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CAB2C0EB-026C-7248-9CCA-63B3B8CBD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6AE14-BC32-C744-921D-5B09602B94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0399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8962EC0-5022-3247-81BF-2B2E39587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62D2DC8C-0D49-204F-9EF7-8662EF0BE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E874BE5F-6DFF-0D43-8AAB-4A94E5810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E5838-3F4B-E346-87D0-0C1F4A6F8593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EEB5B31C-8BB7-4A41-B4DA-21628B1F7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8425DA1D-D11F-3E40-BB1C-8C019B190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6AE14-BC32-C744-921D-5B09602B94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4088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1C554E1-A0E9-FC42-93EC-59A6F7A7C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65AEE01D-6293-FD47-B790-9F68F9AC9A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51748007-7A73-C44B-8628-C7C313920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B778521A-02BA-C147-AB01-073E1F134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E5838-3F4B-E346-87D0-0C1F4A6F8593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20AB804F-06C7-C147-AB56-D1A3E16C5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8EB39FF8-4397-8B48-BC73-DFED6A98A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6AE14-BC32-C744-921D-5B09602B94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1038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69D2C82-7AC5-AF4A-803C-30CF3B7F8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83B1C55B-CCF7-1D47-B013-FAA5F8184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996004EA-996C-5444-8B9C-434D70B312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D3D72D07-9A93-E046-AE20-1DA114661A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0CF9D073-4B79-164D-A7C6-F2B3241CF2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B9B50DB6-CE5B-F74D-B7A8-6D1D245A7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E5838-3F4B-E346-87D0-0C1F4A6F8593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A02AEC56-3789-AB4F-A3B9-CB4AB044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A6260962-AB71-C04E-8D78-3621452F0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6AE14-BC32-C744-921D-5B09602B94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4290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34B2DB6-8B11-F140-848A-DE6EE5031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2A53F2BB-C5F7-944C-BC4C-73AE6E4D4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E5838-3F4B-E346-87D0-0C1F4A6F8593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FCA2567C-28E9-6A4F-8E34-204203B3D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213AFF6A-14A4-B346-BF02-C115784FD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6AE14-BC32-C744-921D-5B09602B94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6084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1C1AC398-B4BC-6346-BA55-DB7DBD24C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E5838-3F4B-E346-87D0-0C1F4A6F8593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BEB777AE-3387-4549-B3AF-20B4120BE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F726A685-EBA0-AD47-BA19-48E6A740F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6AE14-BC32-C744-921D-5B09602B94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2832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2F84B00-F53A-9B48-B290-073C9B9DB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83D75ADB-046A-1445-A58E-FBE64184A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7A9C5BFC-DE40-9640-9F65-F6850327D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CD0F8C98-C2DB-7E4F-A8E3-383E8006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E5838-3F4B-E346-87D0-0C1F4A6F8593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6828DCB6-06EB-E74D-A5CB-15D75D502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B40AF46D-AB09-5544-B097-ADD34826F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6AE14-BC32-C744-921D-5B09602B94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7735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0CF6473-A39F-9E43-8116-810C8CD7A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B315E3AC-4E87-3442-9688-DB7CF0FA8E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A3D3C9FA-657C-F044-A9B5-F64A67933F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B5113C5C-CC72-204A-B67A-D0BE8BF53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E5838-3F4B-E346-87D0-0C1F4A6F8593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E4D6E110-021F-0C4C-948B-D1A2A4A4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D13B0B2B-4BA6-9E4C-8EFE-65C1C1A92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6AE14-BC32-C744-921D-5B09602B94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1031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9E60D651-C54A-B74B-AA95-A650588A9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4E7FC49E-B995-9549-A545-5BFC116D9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06A0F11C-08F9-DB40-B34F-0C100ECF1C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E5838-3F4B-E346-87D0-0C1F4A6F8593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4A8C1BE0-A890-0E4F-8126-19DE34FDCD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A531FC4D-392D-2B47-BB5C-4111E3730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6AE14-BC32-C744-921D-5B09602B94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7192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1275682-873F-7847-AA83-E2C28FBF76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DYNAMIC TRANSPERINEAL ULTRASOUND IN THE FOLLOW-UP OF PATIENTS UNDERGOING A TRANSOTTURATORY SLING PROCEDURE.</a:t>
            </a:r>
            <a:r>
              <a:rPr lang="it-IT" sz="2800" b="1" dirty="0">
                <a:solidFill>
                  <a:srgbClr val="FF0000"/>
                </a:solidFill>
              </a:rPr>
              <a:t/>
            </a:r>
            <a:br>
              <a:rPr lang="it-IT" sz="2800" b="1" dirty="0">
                <a:solidFill>
                  <a:srgbClr val="FF0000"/>
                </a:solidFill>
              </a:rPr>
            </a:br>
            <a:endParaRPr lang="it-IT" sz="2800" b="1" dirty="0">
              <a:solidFill>
                <a:srgbClr val="FF0000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9B11BF22-2182-E54D-B8A3-F2BAD669BE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471198"/>
          </a:xfrm>
        </p:spPr>
        <p:txBody>
          <a:bodyPr/>
          <a:lstStyle/>
          <a:p>
            <a:r>
              <a:rPr lang="it-IT" dirty="0"/>
              <a:t>Francesco Trama, </a:t>
            </a:r>
            <a:r>
              <a:rPr lang="it-IT" u="sng" dirty="0"/>
              <a:t>Ester </a:t>
            </a:r>
            <a:r>
              <a:rPr lang="it-IT" u="sng" dirty="0" err="1"/>
              <a:t>Illiano</a:t>
            </a:r>
            <a:r>
              <a:rPr lang="it-IT" dirty="0"/>
              <a:t>, Elisabetta Costantini.</a:t>
            </a:r>
          </a:p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5864A1FE-8E0D-1D4D-863C-6EED01B244A4}"/>
              </a:ext>
            </a:extLst>
          </p:cNvPr>
          <p:cNvSpPr txBox="1"/>
          <p:nvPr/>
        </p:nvSpPr>
        <p:spPr>
          <a:xfrm>
            <a:off x="3301341" y="4364344"/>
            <a:ext cx="5985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</a:t>
            </a:r>
            <a:r>
              <a:rPr lang="en-US" dirty="0"/>
              <a:t>Andrology and urogynecology Clinic, Santa Maria </a:t>
            </a:r>
            <a:r>
              <a:rPr lang="en-US" dirty="0" err="1"/>
              <a:t>terni</a:t>
            </a:r>
            <a:r>
              <a:rPr lang="en-US" dirty="0"/>
              <a:t> Hospital, University of Perugia, Italy</a:t>
            </a:r>
            <a:endParaRPr lang="it-IT" dirty="0"/>
          </a:p>
          <a:p>
            <a:endParaRPr lang="it-IT" dirty="0"/>
          </a:p>
        </p:txBody>
      </p:sp>
      <p:pic>
        <p:nvPicPr>
          <p:cNvPr id="5" name="Immagine 4" descr="Immagine che contiene segnale, persone, pensile, palo&#10;&#10;Descrizione generata automaticamente">
            <a:extLst>
              <a:ext uri="{FF2B5EF4-FFF2-40B4-BE49-F238E27FC236}">
                <a16:creationId xmlns:a16="http://schemas.microsoft.com/office/drawing/2014/main" xmlns="" id="{0DE534C9-1FB2-2840-B9E7-59C7C7A66F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177" y="2215776"/>
            <a:ext cx="1569564" cy="1569564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60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96"/>
    </mc:Choice>
    <mc:Fallback xmlns="">
      <p:transition spd="slow" advTm="17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CB7A68E-DA48-DA42-A683-6AD7E2631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807" y="364836"/>
            <a:ext cx="4446319" cy="632402"/>
          </a:xfrm>
        </p:spPr>
        <p:txBody>
          <a:bodyPr>
            <a:normAutofit fontScale="90000"/>
          </a:bodyPr>
          <a:lstStyle/>
          <a:p>
            <a:r>
              <a:rPr lang="en-US" sz="3100" b="1" u="sng" dirty="0">
                <a:solidFill>
                  <a:srgbClr val="FF0000"/>
                </a:solidFill>
              </a:rPr>
              <a:t>INTRODUCTION</a:t>
            </a:r>
            <a:r>
              <a:rPr lang="it-IT" b="1" u="sng" dirty="0">
                <a:solidFill>
                  <a:srgbClr val="FF0000"/>
                </a:solidFill>
              </a:rPr>
              <a:t/>
            </a:r>
            <a:br>
              <a:rPr lang="it-IT" b="1" u="sng" dirty="0">
                <a:solidFill>
                  <a:srgbClr val="FF0000"/>
                </a:solidFill>
              </a:rPr>
            </a:br>
            <a:endParaRPr lang="it-IT" b="1" u="sng" dirty="0">
              <a:solidFill>
                <a:srgbClr val="FF000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9D8E670B-270D-1742-8FEF-ECF987869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807" y="997238"/>
            <a:ext cx="11638808" cy="2235736"/>
          </a:xfrm>
        </p:spPr>
        <p:txBody>
          <a:bodyPr/>
          <a:lstStyle/>
          <a:p>
            <a:r>
              <a:rPr lang="en-US" sz="2400" dirty="0"/>
              <a:t>Following implantation of medium urethral slinging (MUS) for the treatment of stress incontinence (SUI), approximately 5-23% of patients will have residual urinary incontinence. </a:t>
            </a:r>
          </a:p>
          <a:p>
            <a:r>
              <a:rPr lang="en-US" sz="2400" dirty="0"/>
              <a:t>It has been evaluated in several studies that the recurrence of incontinence may be caused by an incorrect position of the MUS.</a:t>
            </a:r>
            <a:endParaRPr lang="it-IT" sz="2400" dirty="0"/>
          </a:p>
          <a:p>
            <a:endParaRPr lang="it-IT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xmlns="" id="{DC20BE75-38F2-6046-A2A6-B5AF5CA801E1}"/>
              </a:ext>
            </a:extLst>
          </p:cNvPr>
          <p:cNvSpPr txBox="1">
            <a:spLocks/>
          </p:cNvSpPr>
          <p:nvPr/>
        </p:nvSpPr>
        <p:spPr>
          <a:xfrm>
            <a:off x="479961" y="3865376"/>
            <a:ext cx="4446319" cy="632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u="sng" dirty="0">
                <a:solidFill>
                  <a:srgbClr val="FF0000"/>
                </a:solidFill>
              </a:rPr>
              <a:t>AIMS</a:t>
            </a:r>
            <a:br>
              <a:rPr lang="it-IT" b="1" u="sng" dirty="0">
                <a:solidFill>
                  <a:srgbClr val="FF0000"/>
                </a:solidFill>
              </a:rPr>
            </a:br>
            <a:endParaRPr lang="it-IT" b="1" u="sng" dirty="0">
              <a:solidFill>
                <a:srgbClr val="FF0000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E6A6839D-F459-014B-B6B7-C36139867D0C}"/>
              </a:ext>
            </a:extLst>
          </p:cNvPr>
          <p:cNvSpPr txBox="1"/>
          <p:nvPr/>
        </p:nvSpPr>
        <p:spPr>
          <a:xfrm>
            <a:off x="479960" y="4940690"/>
            <a:ext cx="11367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aim of our study is to evaluate, by means of trans-perineal ultrasonography, the correct positioning or the possible incorrect position of the network in patients who have undergone </a:t>
            </a:r>
            <a:r>
              <a:rPr lang="en-US" sz="2400" dirty="0" err="1"/>
              <a:t>midurethral</a:t>
            </a:r>
            <a:r>
              <a:rPr lang="en-US" sz="2400" dirty="0"/>
              <a:t> sling </a:t>
            </a:r>
            <a:r>
              <a:rPr lang="en-US" sz="2400" dirty="0" err="1"/>
              <a:t>transobturator</a:t>
            </a:r>
            <a:r>
              <a:rPr lang="en-US" sz="2400" dirty="0"/>
              <a:t> (TOT).</a:t>
            </a:r>
            <a:endParaRPr lang="it-IT" sz="2400" dirty="0"/>
          </a:p>
        </p:txBody>
      </p:sp>
      <p:pic>
        <p:nvPicPr>
          <p:cNvPr id="7" name="Immagine 6" descr="Immagine che contiene disegnando&#10;&#10;Descrizione generata automaticamente">
            <a:extLst>
              <a:ext uri="{FF2B5EF4-FFF2-40B4-BE49-F238E27FC236}">
                <a16:creationId xmlns:a16="http://schemas.microsoft.com/office/drawing/2014/main" xmlns="" id="{34E28CBB-71D0-C44D-A2A5-55BD5390E4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616" y="3052576"/>
            <a:ext cx="1905000" cy="16256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2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10"/>
    </mc:Choice>
    <mc:Fallback xmlns="">
      <p:transition spd="slow" advTm="37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123E378-AEA8-8043-8D81-13078DD31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05" y="228269"/>
            <a:ext cx="4517571" cy="905535"/>
          </a:xfrm>
        </p:spPr>
        <p:txBody>
          <a:bodyPr>
            <a:normAutofit/>
          </a:bodyPr>
          <a:lstStyle/>
          <a:p>
            <a:r>
              <a:rPr lang="en-US" sz="2800" u="sng" dirty="0">
                <a:solidFill>
                  <a:srgbClr val="FF0000"/>
                </a:solidFill>
              </a:rPr>
              <a:t>MATERIAL AND METHODS</a:t>
            </a:r>
            <a:r>
              <a:rPr lang="it-IT" sz="2800" u="sng" dirty="0">
                <a:solidFill>
                  <a:srgbClr val="FF0000"/>
                </a:solidFill>
              </a:rPr>
              <a:t/>
            </a:r>
            <a:br>
              <a:rPr lang="it-IT" sz="2800" u="sng" dirty="0">
                <a:solidFill>
                  <a:srgbClr val="FF0000"/>
                </a:solidFill>
              </a:rPr>
            </a:br>
            <a:endParaRPr lang="it-IT" sz="2800" u="sng" dirty="0">
              <a:solidFill>
                <a:srgbClr val="FF000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1E3C4683-A267-514D-8D88-B2DE8E687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805" y="788823"/>
            <a:ext cx="10515600" cy="2271362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It is a prospective study performed in a single center.</a:t>
            </a:r>
          </a:p>
          <a:p>
            <a:pPr marL="0" indent="0">
              <a:buNone/>
            </a:pPr>
            <a:r>
              <a:rPr lang="en-US" sz="1800" dirty="0"/>
              <a:t> All patients had their medical history recorded, objective examination was performed, and </a:t>
            </a:r>
            <a:r>
              <a:rPr lang="en-US" sz="1800" dirty="0" err="1"/>
              <a:t>transperineal</a:t>
            </a:r>
            <a:r>
              <a:rPr lang="en-US" sz="1800" dirty="0"/>
              <a:t> ultrasound (TPU) was performed. 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Patients were followed up at 1, 3, 6, 12 months after surgery and annually thereafter. At 6 months after surgery, </a:t>
            </a:r>
            <a:r>
              <a:rPr lang="en-US" sz="1800" dirty="0" err="1"/>
              <a:t>transperineal</a:t>
            </a:r>
            <a:r>
              <a:rPr lang="en-US" sz="1800" dirty="0"/>
              <a:t> ultrasound with ISR measurement was repeated.</a:t>
            </a:r>
            <a:endParaRPr lang="it-IT" sz="1800" dirty="0"/>
          </a:p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7679BC8E-2303-C54D-AEE0-0525F92634B6}"/>
              </a:ext>
            </a:extLst>
          </p:cNvPr>
          <p:cNvSpPr txBox="1"/>
          <p:nvPr/>
        </p:nvSpPr>
        <p:spPr>
          <a:xfrm>
            <a:off x="0" y="3706516"/>
            <a:ext cx="705625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Further parameters evaluated are: </a:t>
            </a:r>
          </a:p>
          <a:p>
            <a:pPr marL="342900" indent="-342900">
              <a:buAutoNum type="alphaLcParenR"/>
            </a:pPr>
            <a:r>
              <a:rPr lang="en-US" dirty="0"/>
              <a:t>the position of the mesh along the urethra: it was calculated by means of a mathematical formula which takes in account the urethral length to obtain 3 different position:</a:t>
            </a:r>
          </a:p>
          <a:p>
            <a:r>
              <a:rPr lang="en-US" dirty="0"/>
              <a:t>                                   </a:t>
            </a:r>
            <a:r>
              <a:rPr lang="en-US" sz="1600" dirty="0"/>
              <a:t>1) 0-40% proximal to the bladder neck </a:t>
            </a:r>
          </a:p>
          <a:p>
            <a:pPr lvl="4"/>
            <a:r>
              <a:rPr lang="en-US" sz="1600" dirty="0"/>
              <a:t>2) 40-60% </a:t>
            </a:r>
            <a:r>
              <a:rPr lang="en-US" sz="1600" dirty="0" err="1"/>
              <a:t>midurethral</a:t>
            </a:r>
            <a:r>
              <a:rPr lang="en-US" sz="1600" dirty="0"/>
              <a:t> position </a:t>
            </a:r>
          </a:p>
          <a:p>
            <a:pPr lvl="4"/>
            <a:r>
              <a:rPr lang="en-US" sz="1600" dirty="0"/>
              <a:t>3) 60-100% distal position;</a:t>
            </a:r>
          </a:p>
          <a:p>
            <a:r>
              <a:rPr lang="en-US" dirty="0"/>
              <a:t> b) the movement and in particular the symmetry of the lateral arms of the mesh during straining 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 c)  </a:t>
            </a:r>
            <a:r>
              <a:rPr lang="en-US" dirty="0"/>
              <a:t>the presence or absence of an open bladder neck. </a:t>
            </a:r>
            <a:endParaRPr lang="en-US" dirty="0" smtClean="0"/>
          </a:p>
          <a:p>
            <a:endParaRPr lang="en-US" dirty="0"/>
          </a:p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2F206ED1-F610-CE42-AEFA-230063C17ECA}"/>
              </a:ext>
            </a:extLst>
          </p:cNvPr>
          <p:cNvSpPr txBox="1"/>
          <p:nvPr/>
        </p:nvSpPr>
        <p:spPr>
          <a:xfrm>
            <a:off x="113805" y="3060185"/>
            <a:ext cx="11495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recorded the measurement above and below the longitudinal axis of the symphysis as negative and positive, respectively</a:t>
            </a:r>
            <a:r>
              <a:rPr lang="it-IT" dirty="0">
                <a:effectLst/>
              </a:rPr>
              <a:t> </a:t>
            </a:r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255" y="3502172"/>
            <a:ext cx="2681228" cy="21114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301" y="4665389"/>
            <a:ext cx="2423727" cy="1896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17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094"/>
    </mc:Choice>
    <mc:Fallback xmlns="">
      <p:transition spd="slow" advTm="131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EDB2A0D-3785-F743-B741-91D5334CF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16" y="53191"/>
            <a:ext cx="2748148" cy="1095540"/>
          </a:xfrm>
        </p:spPr>
        <p:txBody>
          <a:bodyPr>
            <a:normAutofit fontScale="90000"/>
          </a:bodyPr>
          <a:lstStyle/>
          <a:p>
            <a:r>
              <a:rPr lang="en-US" sz="3100" b="1" u="sng" dirty="0">
                <a:solidFill>
                  <a:srgbClr val="FF0000"/>
                </a:solidFill>
              </a:rPr>
              <a:t>RESULTS</a:t>
            </a:r>
            <a:r>
              <a:rPr lang="it-IT" b="1" dirty="0">
                <a:solidFill>
                  <a:srgbClr val="FF0000"/>
                </a:solidFill>
              </a:rPr>
              <a:t/>
            </a:r>
            <a:br>
              <a:rPr lang="it-IT" b="1" dirty="0">
                <a:solidFill>
                  <a:srgbClr val="FF0000"/>
                </a:solidFill>
              </a:rPr>
            </a:b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5D9BED58-A9B3-2848-958E-794B53EAC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184" y="808903"/>
            <a:ext cx="11488388" cy="5240194"/>
          </a:xfrm>
        </p:spPr>
        <p:txBody>
          <a:bodyPr>
            <a:noAutofit/>
          </a:bodyPr>
          <a:lstStyle/>
          <a:p>
            <a:r>
              <a:rPr lang="en-US" sz="2000" dirty="0"/>
              <a:t>From January 2013 to February 2016, 86 patients were recruited who underwent TOT. </a:t>
            </a:r>
          </a:p>
          <a:p>
            <a:endParaRPr lang="en-US" sz="2000" dirty="0"/>
          </a:p>
          <a:p>
            <a:r>
              <a:rPr lang="en-US" sz="2000" dirty="0"/>
              <a:t>The follow-up - up on average 36 months (range 12-72). Following TOT 67 (77.9%) patients were completely continental and 19 (22.1%) patients had residual incontinence.</a:t>
            </a:r>
          </a:p>
          <a:p>
            <a:endParaRPr lang="en-US" sz="2000" dirty="0"/>
          </a:p>
          <a:p>
            <a:r>
              <a:rPr lang="en-US" sz="2000" dirty="0"/>
              <a:t> It was assessed by </a:t>
            </a:r>
            <a:r>
              <a:rPr lang="en-US" sz="2000" dirty="0" err="1"/>
              <a:t>transperineal</a:t>
            </a:r>
            <a:r>
              <a:rPr lang="en-US" sz="2000" dirty="0"/>
              <a:t> ultrasonography that incontinent women had more distal slings compared to continental women (p=0.004); </a:t>
            </a:r>
            <a:endParaRPr lang="en-US" sz="2000" dirty="0" smtClean="0"/>
          </a:p>
          <a:p>
            <a:endParaRPr lang="en-US" sz="2000" dirty="0"/>
          </a:p>
          <a:p>
            <a:pPr marL="457200" lvl="1" indent="0">
              <a:buNone/>
            </a:pPr>
            <a:r>
              <a:rPr lang="en-US" sz="1600" dirty="0" smtClean="0"/>
              <a:t>a.in </a:t>
            </a:r>
            <a:r>
              <a:rPr lang="en-US" sz="1600" dirty="0"/>
              <a:t>incontinent women there was a greater prevalence of sling arm asymmetry compared to continental women (p&lt;0.0001); </a:t>
            </a:r>
          </a:p>
          <a:p>
            <a:pPr marL="457200" lvl="1" indent="0">
              <a:buNone/>
            </a:pPr>
            <a:r>
              <a:rPr lang="en-US" sz="1600" dirty="0" smtClean="0"/>
              <a:t>b. incontinent </a:t>
            </a:r>
            <a:r>
              <a:rPr lang="en-US" sz="1600" dirty="0"/>
              <a:t>women had more distal slings compared to continent patients (p&lt;0. 0001);</a:t>
            </a:r>
          </a:p>
          <a:p>
            <a:pPr marL="457200" lvl="1" indent="0">
              <a:buNone/>
            </a:pPr>
            <a:r>
              <a:rPr lang="en-US" sz="1600" dirty="0" smtClean="0"/>
              <a:t>c. of </a:t>
            </a:r>
            <a:r>
              <a:rPr lang="en-US" sz="1600" dirty="0"/>
              <a:t>women with open bladder neck openings, it was observed that sling placement was distally placed compared to patients with closed bladder neck (37.8% vs 0%, p&lt;0.0001).</a:t>
            </a:r>
          </a:p>
          <a:p>
            <a:endParaRPr lang="en-US" sz="2000" dirty="0"/>
          </a:p>
          <a:p>
            <a:r>
              <a:rPr lang="en-US" sz="2000" dirty="0"/>
              <a:t>With MUS, continent women had an improvement of urethrocele grade at rest (p=0.028) and during Valsalva (p=0.044), and lower movement of urethra from rest to during </a:t>
            </a:r>
            <a:r>
              <a:rPr lang="en-US" sz="2000" dirty="0" err="1"/>
              <a:t>Valsava</a:t>
            </a:r>
            <a:r>
              <a:rPr lang="en-US" sz="2000" dirty="0"/>
              <a:t> (p=0.041).</a:t>
            </a:r>
            <a:endParaRPr lang="it-IT" sz="2000" dirty="0"/>
          </a:p>
          <a:p>
            <a:endParaRPr lang="en-US" sz="24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797" y="89803"/>
            <a:ext cx="1438200" cy="14382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9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529"/>
    </mc:Choice>
    <mc:Fallback xmlns="">
      <p:transition spd="slow" advTm="100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F68BA845-D75C-EA4C-A7E9-63914573B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065" y="2882529"/>
            <a:ext cx="10515600" cy="1310678"/>
          </a:xfrm>
        </p:spPr>
        <p:txBody>
          <a:bodyPr/>
          <a:lstStyle/>
          <a:p>
            <a:r>
              <a:rPr lang="en-US" dirty="0"/>
              <a:t>ultrasound is a non-invasive, inexpensive method that allows you to predict information about the correct position and functioning of the TOT sling. </a:t>
            </a:r>
            <a:endParaRPr lang="it-IT" dirty="0"/>
          </a:p>
          <a:p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xmlns="" id="{AB8603B0-E2DD-6449-A1E2-F2C8BFAD1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010"/>
            <a:ext cx="3745675" cy="1310678"/>
          </a:xfrm>
        </p:spPr>
        <p:txBody>
          <a:bodyPr>
            <a:normAutofit fontScale="90000"/>
          </a:bodyPr>
          <a:lstStyle/>
          <a:p>
            <a:r>
              <a:rPr lang="en-US" sz="3100" b="1" u="sng" dirty="0">
                <a:solidFill>
                  <a:srgbClr val="FF0000"/>
                </a:solidFill>
              </a:rPr>
              <a:t>CONCLUSION</a:t>
            </a:r>
            <a:r>
              <a:rPr lang="it-IT" b="1" u="sng" dirty="0">
                <a:solidFill>
                  <a:srgbClr val="FF0000"/>
                </a:solidFill>
              </a:rPr>
              <a:t/>
            </a:r>
            <a:br>
              <a:rPr lang="it-IT" b="1" u="sng" dirty="0">
                <a:solidFill>
                  <a:srgbClr val="FF0000"/>
                </a:solidFill>
              </a:rPr>
            </a:br>
            <a:r>
              <a:rPr lang="it-IT" b="1" u="sng" dirty="0">
                <a:solidFill>
                  <a:srgbClr val="FF0000"/>
                </a:solidFill>
              </a:rPr>
              <a:t/>
            </a:r>
            <a:br>
              <a:rPr lang="it-IT" b="1" u="sng" dirty="0">
                <a:solidFill>
                  <a:srgbClr val="FF0000"/>
                </a:solidFill>
              </a:rPr>
            </a:br>
            <a:endParaRPr lang="it-IT" b="1" u="sng" dirty="0">
              <a:solidFill>
                <a:srgbClr val="FF0000"/>
              </a:solidFill>
            </a:endParaRPr>
          </a:p>
        </p:txBody>
      </p:sp>
      <p:pic>
        <p:nvPicPr>
          <p:cNvPr id="5" name="Immagine 4" descr="Immagine che contiene oggetto, tenendo, mano, computer&#10;&#10;Descrizione generata automaticamente">
            <a:extLst>
              <a:ext uri="{FF2B5EF4-FFF2-40B4-BE49-F238E27FC236}">
                <a16:creationId xmlns:a16="http://schemas.microsoft.com/office/drawing/2014/main" xmlns="" id="{71AD6990-B0E5-1A48-9073-725CE0226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123825"/>
            <a:ext cx="1566863" cy="1566863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26" y="4882280"/>
            <a:ext cx="1974312" cy="131950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21"/>
    </mc:Choice>
    <mc:Fallback xmlns="">
      <p:transition spd="slow" advTm="34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510</Words>
  <Application>Microsoft Office PowerPoint</Application>
  <PresentationFormat>Widescreen</PresentationFormat>
  <Paragraphs>36</Paragraphs>
  <Slides>5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Tema di Office</vt:lpstr>
      <vt:lpstr>DYNAMIC TRANSPERINEAL ULTRASOUND IN THE FOLLOW-UP OF PATIENTS UNDERGOING A TRANSOTTURATORY SLING PROCEDURE. </vt:lpstr>
      <vt:lpstr>INTRODUCTION </vt:lpstr>
      <vt:lpstr>MATERIAL AND METHODS </vt:lpstr>
      <vt:lpstr>RESULTS </vt:lpstr>
      <vt:lpstr>CONCLUSION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DYNAMIC TRANSPERINEAL ULTRASOUND IN THE FOLLOW-UP OF PATIENTS UNDERGOING A TRANSOTTURATORY SLING PROCEDURE.</dc:title>
  <dc:creator>FRANCESCO TRAMA</dc:creator>
  <cp:lastModifiedBy>Lucio Dell'atti</cp:lastModifiedBy>
  <cp:revision>7</cp:revision>
  <dcterms:created xsi:type="dcterms:W3CDTF">2020-11-17T20:36:02Z</dcterms:created>
  <dcterms:modified xsi:type="dcterms:W3CDTF">2020-11-25T13:03:10Z</dcterms:modified>
</cp:coreProperties>
</file>